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p:scale>
          <a:sx n="90" d="100"/>
          <a:sy n="90" d="100"/>
        </p:scale>
        <p:origin x="-798" y="5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D5474E-DAE9-4F06-B348-42CFB1D942E4}" type="datetimeFigureOut">
              <a:rPr lang="tr-TR" smtClean="0"/>
              <a:t>21.01.2021</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D2CE27-EC75-478B-889D-8429D79B6DB4}" type="slidenum">
              <a:rPr lang="tr-TR" smtClean="0"/>
              <a:t>‹#›</a:t>
            </a:fld>
            <a:endParaRPr lang="tr-TR"/>
          </a:p>
        </p:txBody>
      </p:sp>
    </p:spTree>
    <p:extLst>
      <p:ext uri="{BB962C8B-B14F-4D97-AF65-F5344CB8AC3E}">
        <p14:creationId xmlns:p14="http://schemas.microsoft.com/office/powerpoint/2010/main" val="1964728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6D2CE27-EC75-478B-889D-8429D79B6DB4}" type="slidenum">
              <a:rPr lang="tr-TR" smtClean="0"/>
              <a:t>1</a:t>
            </a:fld>
            <a:endParaRPr lang="tr-TR"/>
          </a:p>
        </p:txBody>
      </p:sp>
    </p:spTree>
    <p:extLst>
      <p:ext uri="{BB962C8B-B14F-4D97-AF65-F5344CB8AC3E}">
        <p14:creationId xmlns:p14="http://schemas.microsoft.com/office/powerpoint/2010/main" val="3993182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tr-TR" smtClean="0"/>
              <a:t>Asıl başlık stili için tıklatın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21.01.2021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21.01.2021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21.01.2021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21.01.2021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smtClean="0"/>
              <a:t>Asıl başlık stili için tıklatın</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21.01.2021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21.01.2021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tr-TR" smtClean="0"/>
              <a:t>Asıl metin stillerini düzenlemek için tıklatın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tr-TR" smtClean="0"/>
              <a:t>Asıl metin stillerini düzenlemek için tıklatın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21.01.2021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21.01.2021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21.01.2021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smtClean="0"/>
              <a:t>Asıl başlık stili için tıklatın</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21.01.2021</a:t>
            </a:fld>
            <a:endParaRPr lang="tr-T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tr-TR" smtClean="0"/>
              <a:t>Resim eklemek için simgeyi tıklatın</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21.01.2021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A23720DD-5B6D-40BF-8493-A6B52D484E6B}" type="datetimeFigureOut">
              <a:rPr lang="tr-TR" smtClean="0"/>
              <a:t>21.01.2021</a:t>
            </a:fld>
            <a:endParaRPr lang="tr-T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tr-T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hyperlink" Target="https://twinspace.etwinning.net/131867/pages/page/1166421" TargetMode="Externa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9.jp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1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image" Target="../media/image15.jpg"/></Relationships>
</file>

<file path=ppt/slides/_rels/slide15.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image" Target="../media/image20.jpg"/><Relationship Id="rId1" Type="http://schemas.openxmlformats.org/officeDocument/2006/relationships/slideLayout" Target="../slideLayouts/slideLayout2.xml"/><Relationship Id="rId5" Type="http://schemas.openxmlformats.org/officeDocument/2006/relationships/image" Target="../media/image23.jpg"/><Relationship Id="rId4" Type="http://schemas.openxmlformats.org/officeDocument/2006/relationships/image" Target="../media/image22.jpeg"/></Relationships>
</file>

<file path=ppt/slides/_rels/slide17.xml.rels><?xml version="1.0" encoding="UTF-8" standalone="yes"?>
<Relationships xmlns="http://schemas.openxmlformats.org/package/2006/relationships"><Relationship Id="rId2" Type="http://schemas.openxmlformats.org/officeDocument/2006/relationships/hyperlink" Target="https://www.youtube.com/watch?v=ni4_1elFDJY&amp;ab_channel=korayd%C3%BClgerbaki"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2.xml"/><Relationship Id="rId5" Type="http://schemas.openxmlformats.org/officeDocument/2006/relationships/image" Target="../media/image27.jpeg"/><Relationship Id="rId4" Type="http://schemas.openxmlformats.org/officeDocument/2006/relationships/image" Target="../media/image26.jpeg"/></Relationships>
</file>

<file path=ppt/slides/_rels/slide19.xml.rels><?xml version="1.0" encoding="UTF-8" standalone="yes"?>
<Relationships xmlns="http://schemas.openxmlformats.org/package/2006/relationships"><Relationship Id="rId3" Type="http://schemas.openxmlformats.org/officeDocument/2006/relationships/image" Target="../media/image29.jpg"/><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twinspace.etwinning.net/131867/pages/page/1171667"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twinspace.etwinning.net/131867/pages/page/1188284"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twinspace.etwinning.net/131867/pages/page/116641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winspace.etwinning.net/131867/pages/page/116641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3491880" y="4293096"/>
            <a:ext cx="5648623" cy="1204306"/>
          </a:xfrm>
        </p:spPr>
        <p:txBody>
          <a:bodyPr>
            <a:noAutofit/>
          </a:bodyPr>
          <a:lstStyle/>
          <a:p>
            <a:pPr algn="r"/>
            <a:r>
              <a:rPr lang="tr-TR" sz="2800" b="1" dirty="0" smtClean="0">
                <a:latin typeface="Times New Roman" panose="02020603050405020304" pitchFamily="18" charset="0"/>
                <a:cs typeface="Times New Roman" panose="02020603050405020304" pitchFamily="18" charset="0"/>
              </a:rPr>
              <a:t>ALGORİTMİK </a:t>
            </a:r>
            <a:r>
              <a:rPr lang="tr-TR" sz="2800" b="1" dirty="0" smtClean="0">
                <a:latin typeface="Times New Roman" panose="02020603050405020304" pitchFamily="18" charset="0"/>
                <a:cs typeface="Times New Roman" panose="02020603050405020304" pitchFamily="18" charset="0"/>
              </a:rPr>
              <a:t>MATEMATİK</a:t>
            </a:r>
            <a:br>
              <a:rPr lang="tr-TR" sz="2800" b="1" dirty="0" smtClean="0">
                <a:latin typeface="Times New Roman" panose="02020603050405020304" pitchFamily="18" charset="0"/>
                <a:cs typeface="Times New Roman" panose="02020603050405020304" pitchFamily="18" charset="0"/>
              </a:rPr>
            </a:br>
            <a:r>
              <a:rPr lang="tr-TR" sz="2800" b="1" dirty="0" smtClean="0">
                <a:latin typeface="Times New Roman" panose="02020603050405020304" pitchFamily="18" charset="0"/>
                <a:cs typeface="Times New Roman" panose="02020603050405020304" pitchFamily="18" charset="0"/>
              </a:rPr>
              <a:t/>
            </a:r>
            <a:br>
              <a:rPr lang="tr-TR" sz="2800" b="1" dirty="0" smtClean="0">
                <a:latin typeface="Times New Roman" panose="02020603050405020304" pitchFamily="18" charset="0"/>
                <a:cs typeface="Times New Roman" panose="02020603050405020304" pitchFamily="18" charset="0"/>
              </a:rPr>
            </a:br>
            <a:r>
              <a:rPr lang="tr-TR" sz="2800" b="1" dirty="0" smtClean="0">
                <a:latin typeface="Times New Roman" panose="02020603050405020304" pitchFamily="18" charset="0"/>
                <a:cs typeface="Times New Roman" panose="02020603050405020304" pitchFamily="18" charset="0"/>
              </a:rPr>
              <a:t> </a:t>
            </a:r>
            <a:r>
              <a:rPr lang="tr-TR" sz="2800" b="1" dirty="0" smtClean="0">
                <a:latin typeface="Times New Roman" panose="02020603050405020304" pitchFamily="18" charset="0"/>
                <a:cs typeface="Times New Roman" panose="02020603050405020304" pitchFamily="18" charset="0"/>
              </a:rPr>
              <a:t/>
            </a:r>
            <a:br>
              <a:rPr lang="tr-TR" sz="2800" b="1" dirty="0" smtClean="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r>
            <a:br>
              <a:rPr lang="tr-TR" sz="2800" b="1" dirty="0">
                <a:latin typeface="Times New Roman" panose="02020603050405020304" pitchFamily="18" charset="0"/>
                <a:cs typeface="Times New Roman" panose="02020603050405020304" pitchFamily="18" charset="0"/>
              </a:rPr>
            </a:br>
            <a:r>
              <a:rPr lang="tr-TR" sz="2000" b="1" dirty="0" smtClean="0">
                <a:latin typeface="Times New Roman" panose="02020603050405020304" pitchFamily="18" charset="0"/>
                <a:cs typeface="Times New Roman" panose="02020603050405020304" pitchFamily="18" charset="0"/>
              </a:rPr>
              <a:t>YUNUS </a:t>
            </a:r>
            <a:r>
              <a:rPr lang="tr-TR" sz="2000" b="1" dirty="0" smtClean="0">
                <a:latin typeface="Times New Roman" panose="02020603050405020304" pitchFamily="18" charset="0"/>
                <a:cs typeface="Times New Roman" panose="02020603050405020304" pitchFamily="18" charset="0"/>
              </a:rPr>
              <a:t>EMRE ORTAOKULU</a:t>
            </a:r>
            <a:endParaRPr lang="tr-TR" sz="2800" b="1"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66685"/>
            <a:ext cx="1978149" cy="2600325"/>
          </a:xfrm>
          <a:prstGeom prst="rect">
            <a:avLst/>
          </a:prstGeom>
        </p:spPr>
      </p:pic>
      <p:pic>
        <p:nvPicPr>
          <p:cNvPr id="5" name="Resim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59832" y="66685"/>
            <a:ext cx="2587116" cy="1656184"/>
          </a:xfrm>
          <a:prstGeom prst="rect">
            <a:avLst/>
          </a:prstGeom>
        </p:spPr>
      </p:pic>
      <p:sp>
        <p:nvSpPr>
          <p:cNvPr id="7" name="Metin kutusu 6"/>
          <p:cNvSpPr txBox="1"/>
          <p:nvPr/>
        </p:nvSpPr>
        <p:spPr>
          <a:xfrm>
            <a:off x="4607496" y="4293096"/>
            <a:ext cx="4645024" cy="400110"/>
          </a:xfrm>
          <a:prstGeom prst="rect">
            <a:avLst/>
          </a:prstGeom>
          <a:noFill/>
        </p:spPr>
        <p:txBody>
          <a:bodyPr wrap="square" rtlCol="0">
            <a:spAutoFit/>
          </a:bodyPr>
          <a:lstStyle/>
          <a:p>
            <a:r>
              <a:rPr lang="tr-TR" sz="2000" b="1" dirty="0">
                <a:latin typeface="Times New Roman" panose="02020603050405020304" pitchFamily="18" charset="0"/>
                <a:cs typeface="Times New Roman" panose="02020603050405020304" pitchFamily="18" charset="0"/>
              </a:rPr>
              <a:t>BİR </a:t>
            </a:r>
            <a:r>
              <a:rPr lang="tr-TR" sz="2000" b="1" dirty="0" smtClean="0">
                <a:latin typeface="Times New Roman" panose="02020603050405020304" pitchFamily="18" charset="0"/>
                <a:cs typeface="Times New Roman" panose="02020603050405020304" pitchFamily="18" charset="0"/>
              </a:rPr>
              <a:t>e-TWİNNİNG PROJESİ ÖYKÜSÜ</a:t>
            </a:r>
            <a:endParaRPr lang="tr-TR" sz="2000" b="1" dirty="0">
              <a:latin typeface="Times New Roman" panose="02020603050405020304" pitchFamily="18" charset="0"/>
              <a:cs typeface="Times New Roman" panose="02020603050405020304" pitchFamily="18" charset="0"/>
            </a:endParaRPr>
          </a:p>
        </p:txBody>
      </p:sp>
      <p:sp>
        <p:nvSpPr>
          <p:cNvPr id="9" name="Dikey Kaydırma 8"/>
          <p:cNvSpPr/>
          <p:nvPr/>
        </p:nvSpPr>
        <p:spPr>
          <a:xfrm>
            <a:off x="1547664" y="2700337"/>
            <a:ext cx="1656184" cy="1512168"/>
          </a:xfrm>
          <a:prstGeom prst="verticalScroll">
            <a:avLst/>
          </a:prstGeom>
          <a:blipFill dpi="0" rotWithShape="1">
            <a:blip r:embed="rId5" cstate="print">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46856606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rgbClr val="C00000"/>
                </a:solidFill>
              </a:rPr>
              <a:t>TWİNSPACE DENEYİMİ</a:t>
            </a:r>
            <a:endParaRPr lang="tr-TR" dirty="0">
              <a:solidFill>
                <a:srgbClr val="C00000"/>
              </a:solidFill>
            </a:endParaRPr>
          </a:p>
        </p:txBody>
      </p:sp>
      <p:sp>
        <p:nvSpPr>
          <p:cNvPr id="3" name="İçerik Yer Tutucusu 2"/>
          <p:cNvSpPr>
            <a:spLocks noGrp="1"/>
          </p:cNvSpPr>
          <p:nvPr>
            <p:ph idx="1"/>
          </p:nvPr>
        </p:nvSpPr>
        <p:spPr/>
        <p:txBody>
          <a:bodyPr/>
          <a:lstStyle/>
          <a:p>
            <a:pPr algn="ctr"/>
            <a:r>
              <a:rPr lang="tr-TR" dirty="0" smtClean="0"/>
              <a:t>Öğrencilerimiz Berkan UFACIK ve YUSUF EFE SARIKAYA </a:t>
            </a:r>
            <a:r>
              <a:rPr lang="tr-TR" dirty="0" err="1" smtClean="0"/>
              <a:t>Twinspace</a:t>
            </a:r>
            <a:r>
              <a:rPr lang="tr-TR" dirty="0" smtClean="0"/>
              <a:t> deneyimini yaşayarak resim ve videolar ile tanıtım yaptılar. </a:t>
            </a:r>
            <a:r>
              <a:rPr lang="tr-TR" dirty="0"/>
              <a:t>Videoları izlemek için; </a:t>
            </a:r>
            <a:r>
              <a:rPr lang="tr-TR" dirty="0">
                <a:hlinkClick r:id="rId2"/>
              </a:rPr>
              <a:t>https://</a:t>
            </a:r>
            <a:r>
              <a:rPr lang="tr-TR" dirty="0" smtClean="0">
                <a:hlinkClick r:id="rId2"/>
              </a:rPr>
              <a:t>twinspace.etwinning.net/131867/pages/page/1166421</a:t>
            </a:r>
            <a:r>
              <a:rPr lang="tr-TR" dirty="0" smtClean="0"/>
              <a:t> adresini ziyaret ediniz.</a:t>
            </a:r>
          </a:p>
          <a:p>
            <a:pPr algn="ctr"/>
            <a:endParaRPr lang="tr-TR" dirty="0"/>
          </a:p>
        </p:txBody>
      </p:sp>
      <p:pic>
        <p:nvPicPr>
          <p:cNvPr id="4" name="Resi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7583" y="2492896"/>
            <a:ext cx="3816425" cy="2088232"/>
          </a:xfrm>
          <a:prstGeom prst="rect">
            <a:avLst/>
          </a:prstGeom>
        </p:spPr>
      </p:pic>
      <p:pic>
        <p:nvPicPr>
          <p:cNvPr id="5" name="Resim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4008" y="2492896"/>
            <a:ext cx="3528392" cy="2088232"/>
          </a:xfrm>
          <a:prstGeom prst="rect">
            <a:avLst/>
          </a:prstGeom>
        </p:spPr>
      </p:pic>
    </p:spTree>
    <p:extLst>
      <p:ext uri="{BB962C8B-B14F-4D97-AF65-F5344CB8AC3E}">
        <p14:creationId xmlns:p14="http://schemas.microsoft.com/office/powerpoint/2010/main" val="20355797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rgbClr val="FF0000"/>
                </a:solidFill>
              </a:rPr>
              <a:t>OKUL WEB SİTESİ</a:t>
            </a:r>
            <a:endParaRPr lang="tr-TR" dirty="0">
              <a:solidFill>
                <a:srgbClr val="FF0000"/>
              </a:solidFill>
            </a:endParaRPr>
          </a:p>
        </p:txBody>
      </p:sp>
      <p:sp>
        <p:nvSpPr>
          <p:cNvPr id="3" name="İçerik Yer Tutucusu 2"/>
          <p:cNvSpPr>
            <a:spLocks noGrp="1"/>
          </p:cNvSpPr>
          <p:nvPr>
            <p:ph idx="1"/>
          </p:nvPr>
        </p:nvSpPr>
        <p:spPr/>
        <p:txBody>
          <a:bodyPr/>
          <a:lstStyle/>
          <a:p>
            <a:endParaRPr lang="tr-TR" dirty="0" smtClean="0"/>
          </a:p>
          <a:p>
            <a:endParaRPr lang="tr-TR" dirty="0"/>
          </a:p>
          <a:p>
            <a:endParaRPr lang="tr-TR" dirty="0" smtClean="0"/>
          </a:p>
          <a:p>
            <a:pPr algn="ctr"/>
            <a:r>
              <a:rPr lang="tr-TR" dirty="0" smtClean="0"/>
              <a:t>Projemizi okul web sayfasında paylaşarak </a:t>
            </a:r>
            <a:r>
              <a:rPr lang="tr-TR" dirty="0"/>
              <a:t>yaygınlaşmaya katkıda </a:t>
            </a:r>
            <a:r>
              <a:rPr lang="tr-TR" dirty="0" smtClean="0"/>
              <a:t>bulunduk.</a:t>
            </a:r>
          </a:p>
          <a:p>
            <a:pPr algn="ctr"/>
            <a:r>
              <a:rPr lang="tr-TR" dirty="0" smtClean="0"/>
              <a:t>http</a:t>
            </a:r>
            <a:r>
              <a:rPr lang="tr-TR" dirty="0"/>
              <a:t>://</a:t>
            </a:r>
            <a:r>
              <a:rPr lang="tr-TR" dirty="0" smtClean="0"/>
              <a:t>yemreoo.meb.k12.tr/icerikler/e-twinning projesi_10324934.html</a:t>
            </a:r>
            <a:endParaRPr lang="tr-TR" dirty="0"/>
          </a:p>
        </p:txBody>
      </p:sp>
    </p:spTree>
    <p:extLst>
      <p:ext uri="{BB962C8B-B14F-4D97-AF65-F5344CB8AC3E}">
        <p14:creationId xmlns:p14="http://schemas.microsoft.com/office/powerpoint/2010/main" val="278042524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 </a:t>
            </a:r>
            <a:r>
              <a:rPr lang="tr-TR" dirty="0" smtClean="0">
                <a:solidFill>
                  <a:srgbClr val="FF0000"/>
                </a:solidFill>
              </a:rPr>
              <a:t>PROJE LOGOLARI</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 </a:t>
            </a:r>
          </a:p>
          <a:p>
            <a:pPr algn="ctr"/>
            <a:r>
              <a:rPr lang="tr-TR" dirty="0" smtClean="0"/>
              <a:t>Her okul farklı farklı projeler yaparak sürece katkıda bulundu. Oylama ile Berkan öğrencimizin logosu 1. seçildi. Oylama </a:t>
            </a:r>
            <a:r>
              <a:rPr lang="tr-TR" dirty="0"/>
              <a:t>için https://</a:t>
            </a:r>
            <a:r>
              <a:rPr lang="tr-TR" dirty="0" smtClean="0"/>
              <a:t>twinspace.etwinning.net/131867/pages/page/1166422 ziyaret ediniz. Yunus Emre logoları :</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1640" y="2852936"/>
            <a:ext cx="1296144" cy="1328936"/>
          </a:xfrm>
          <a:prstGeom prst="rect">
            <a:avLst/>
          </a:prstGeo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69142" y="2852936"/>
            <a:ext cx="1186834" cy="1316678"/>
          </a:xfrm>
          <a:prstGeom prst="rect">
            <a:avLst/>
          </a:prstGeom>
        </p:spPr>
      </p:pic>
      <p:pic>
        <p:nvPicPr>
          <p:cNvPr id="7" name="Resi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032" y="2844304"/>
            <a:ext cx="1152128" cy="1316678"/>
          </a:xfrm>
          <a:prstGeom prst="rect">
            <a:avLst/>
          </a:prstGeom>
        </p:spPr>
      </p:pic>
      <p:pic>
        <p:nvPicPr>
          <p:cNvPr id="8" name="Resi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16216" y="2844304"/>
            <a:ext cx="1400472" cy="1316678"/>
          </a:xfrm>
          <a:prstGeom prst="rect">
            <a:avLst/>
          </a:prstGeom>
        </p:spPr>
      </p:pic>
    </p:spTree>
    <p:extLst>
      <p:ext uri="{BB962C8B-B14F-4D97-AF65-F5344CB8AC3E}">
        <p14:creationId xmlns:p14="http://schemas.microsoft.com/office/powerpoint/2010/main" val="3539388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rgbClr val="FF0000"/>
                </a:solidFill>
              </a:rPr>
              <a:t>BİLGİSAYAR MATEMATİK SORUSU</a:t>
            </a:r>
            <a:endParaRPr lang="tr-TR" dirty="0">
              <a:solidFill>
                <a:srgbClr val="FF0000"/>
              </a:solidFill>
            </a:endParaRPr>
          </a:p>
        </p:txBody>
      </p:sp>
      <p:sp>
        <p:nvSpPr>
          <p:cNvPr id="3" name="İçerik Yer Tutucusu 2"/>
          <p:cNvSpPr>
            <a:spLocks noGrp="1"/>
          </p:cNvSpPr>
          <p:nvPr>
            <p:ph idx="1"/>
          </p:nvPr>
        </p:nvSpPr>
        <p:spPr/>
        <p:txBody>
          <a:bodyPr/>
          <a:lstStyle/>
          <a:p>
            <a:pPr algn="ctr"/>
            <a:r>
              <a:rPr lang="tr-TR" dirty="0" smtClean="0"/>
              <a:t>Öğrencilerimiz kendilerine verilen Koordinat Sistemi ile ilgili soruyu Algoritma ve Matematik bilgilerini kullanarak çözdüler.  </a:t>
            </a:r>
            <a:r>
              <a:rPr lang="tr-TR" dirty="0"/>
              <a:t>Öğrencilerimizin yanıtları için; https://twinspace.etwinning.net/131867/pages/page/1166426</a:t>
            </a:r>
          </a:p>
          <a:p>
            <a:pPr algn="ctr"/>
            <a:r>
              <a:rPr lang="tr-TR" dirty="0" smtClean="0"/>
              <a:t>Soru:</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1640" y="2348880"/>
            <a:ext cx="6120680" cy="2232248"/>
          </a:xfrm>
          <a:prstGeom prst="rect">
            <a:avLst/>
          </a:prstGeom>
        </p:spPr>
      </p:pic>
    </p:spTree>
    <p:extLst>
      <p:ext uri="{BB962C8B-B14F-4D97-AF65-F5344CB8AC3E}">
        <p14:creationId xmlns:p14="http://schemas.microsoft.com/office/powerpoint/2010/main" val="698026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rgbClr val="FF0000"/>
                </a:solidFill>
              </a:rPr>
              <a:t>AFİŞ ÇALIŞMALARI</a:t>
            </a:r>
            <a:endParaRPr lang="tr-TR" dirty="0">
              <a:solidFill>
                <a:srgbClr val="FF0000"/>
              </a:solidFill>
            </a:endParaRPr>
          </a:p>
        </p:txBody>
      </p:sp>
      <p:sp>
        <p:nvSpPr>
          <p:cNvPr id="3" name="İçerik Yer Tutucusu 2"/>
          <p:cNvSpPr>
            <a:spLocks noGrp="1"/>
          </p:cNvSpPr>
          <p:nvPr>
            <p:ph idx="1"/>
          </p:nvPr>
        </p:nvSpPr>
        <p:spPr/>
        <p:txBody>
          <a:bodyPr/>
          <a:lstStyle/>
          <a:p>
            <a:pPr algn="ctr"/>
            <a:r>
              <a:rPr lang="tr-TR" dirty="0" smtClean="0"/>
              <a:t>Yunus Emre ortaokulu olarak yaptığımız proje afişleri aşağıda sunulmuştur.</a:t>
            </a:r>
          </a:p>
          <a:p>
            <a:pPr algn="ctr"/>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9592" y="1476661"/>
            <a:ext cx="1656184" cy="1297874"/>
          </a:xfrm>
          <a:prstGeom prst="rect">
            <a:avLst/>
          </a:prstGeo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95731" y="1476661"/>
            <a:ext cx="1800200" cy="1297874"/>
          </a:xfrm>
          <a:prstGeom prst="rect">
            <a:avLst/>
          </a:prstGeom>
        </p:spPr>
      </p:pic>
      <p:pic>
        <p:nvPicPr>
          <p:cNvPr id="6" name="Resim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24128" y="1476661"/>
            <a:ext cx="1760984" cy="1297874"/>
          </a:xfrm>
          <a:prstGeom prst="rect">
            <a:avLst/>
          </a:prstGeom>
        </p:spPr>
      </p:pic>
      <p:pic>
        <p:nvPicPr>
          <p:cNvPr id="7" name="Resim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07704" y="3356992"/>
            <a:ext cx="1944216" cy="1224136"/>
          </a:xfrm>
          <a:prstGeom prst="rect">
            <a:avLst/>
          </a:prstGeom>
        </p:spPr>
      </p:pic>
      <p:pic>
        <p:nvPicPr>
          <p:cNvPr id="8" name="Resim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572001" y="3356992"/>
            <a:ext cx="2032620" cy="1224136"/>
          </a:xfrm>
          <a:prstGeom prst="rect">
            <a:avLst/>
          </a:prstGeom>
        </p:spPr>
      </p:pic>
    </p:spTree>
    <p:extLst>
      <p:ext uri="{BB962C8B-B14F-4D97-AF65-F5344CB8AC3E}">
        <p14:creationId xmlns:p14="http://schemas.microsoft.com/office/powerpoint/2010/main" val="31790841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rgbClr val="FF0000"/>
                </a:solidFill>
              </a:rPr>
              <a:t>LABİRENTTE KAYBOLDUM ETKİNLİĞİ</a:t>
            </a:r>
            <a:endParaRPr lang="tr-TR" dirty="0">
              <a:solidFill>
                <a:srgbClr val="FF0000"/>
              </a:solidFill>
            </a:endParaRPr>
          </a:p>
        </p:txBody>
      </p:sp>
      <p:sp>
        <p:nvSpPr>
          <p:cNvPr id="3" name="İçerik Yer Tutucusu 2"/>
          <p:cNvSpPr>
            <a:spLocks noGrp="1"/>
          </p:cNvSpPr>
          <p:nvPr>
            <p:ph idx="1"/>
          </p:nvPr>
        </p:nvSpPr>
        <p:spPr/>
        <p:txBody>
          <a:bodyPr/>
          <a:lstStyle/>
          <a:p>
            <a:pPr algn="ctr"/>
            <a:r>
              <a:rPr lang="tr-TR" dirty="0" smtClean="0"/>
              <a:t>Öğrencilerimiz labirentte en kısa yol etkinliği ile birlikte algoritma çıkarmayı öğrendiler. Öğrencilerimizin yanıtları aşağıda verilmiştir.</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9672" y="2420889"/>
            <a:ext cx="1869579" cy="2232248"/>
          </a:xfrm>
          <a:prstGeom prst="rect">
            <a:avLst/>
          </a:prstGeom>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36096" y="2420888"/>
            <a:ext cx="1863786" cy="2232250"/>
          </a:xfrm>
          <a:prstGeom prst="rect">
            <a:avLst/>
          </a:prstGeom>
        </p:spPr>
      </p:pic>
    </p:spTree>
    <p:extLst>
      <p:ext uri="{BB962C8B-B14F-4D97-AF65-F5344CB8AC3E}">
        <p14:creationId xmlns:p14="http://schemas.microsoft.com/office/powerpoint/2010/main" val="1317464669"/>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rgbClr val="FF0000"/>
                </a:solidFill>
              </a:rPr>
              <a:t>KazanIm odasI ETKİNLİĞİ</a:t>
            </a:r>
            <a:endParaRPr lang="tr-TR" dirty="0">
              <a:solidFill>
                <a:srgbClr val="FF0000"/>
              </a:solidFill>
            </a:endParaRPr>
          </a:p>
        </p:txBody>
      </p:sp>
      <p:sp>
        <p:nvSpPr>
          <p:cNvPr id="3" name="İçerik Yer Tutucusu 2"/>
          <p:cNvSpPr>
            <a:spLocks noGrp="1"/>
          </p:cNvSpPr>
          <p:nvPr>
            <p:ph idx="1"/>
          </p:nvPr>
        </p:nvSpPr>
        <p:spPr/>
        <p:txBody>
          <a:bodyPr/>
          <a:lstStyle/>
          <a:p>
            <a:pPr algn="ctr"/>
            <a:r>
              <a:rPr lang="tr-TR" dirty="0" smtClean="0"/>
              <a:t>Rasyonel Sayılar ve Olasılık Kazanım odaları kurularak öğrencilerin </a:t>
            </a:r>
            <a:r>
              <a:rPr lang="tr-TR" dirty="0" err="1"/>
              <a:t>A</a:t>
            </a:r>
            <a:r>
              <a:rPr lang="tr-TR" dirty="0" err="1" smtClean="0"/>
              <a:t>lgoritmik</a:t>
            </a:r>
            <a:r>
              <a:rPr lang="tr-TR" dirty="0" smtClean="0"/>
              <a:t> Matematik sayesinde ders kazanımlarını elde etmeleri sağlandı.</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750" y="1995643"/>
            <a:ext cx="1741066" cy="1872208"/>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71800" y="2002447"/>
            <a:ext cx="1800200" cy="1872208"/>
          </a:xfrm>
          <a:prstGeom prst="rect">
            <a:avLst/>
          </a:prstGeom>
        </p:spPr>
      </p:pic>
      <p:pic>
        <p:nvPicPr>
          <p:cNvPr id="7" name="Resi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0" y="1988840"/>
            <a:ext cx="1603106" cy="1885815"/>
          </a:xfrm>
          <a:prstGeom prst="rect">
            <a:avLst/>
          </a:prstGeom>
        </p:spPr>
      </p:pic>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75106" y="1988841"/>
            <a:ext cx="1781270" cy="1800200"/>
          </a:xfrm>
          <a:prstGeom prst="rect">
            <a:avLst/>
          </a:prstGeom>
        </p:spPr>
      </p:pic>
    </p:spTree>
    <p:extLst>
      <p:ext uri="{BB962C8B-B14F-4D97-AF65-F5344CB8AC3E}">
        <p14:creationId xmlns:p14="http://schemas.microsoft.com/office/powerpoint/2010/main" val="27045241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rgbClr val="FF0000"/>
                </a:solidFill>
              </a:rPr>
              <a:t>KAZANIM ODASI VİDEOLARI</a:t>
            </a:r>
            <a:endParaRPr lang="tr-TR" dirty="0">
              <a:solidFill>
                <a:srgbClr val="FF0000"/>
              </a:solidFill>
            </a:endParaRPr>
          </a:p>
        </p:txBody>
      </p:sp>
      <p:sp>
        <p:nvSpPr>
          <p:cNvPr id="3" name="İçerik Yer Tutucusu 2"/>
          <p:cNvSpPr>
            <a:spLocks noGrp="1"/>
          </p:cNvSpPr>
          <p:nvPr>
            <p:ph idx="1"/>
          </p:nvPr>
        </p:nvSpPr>
        <p:spPr/>
        <p:txBody>
          <a:bodyPr/>
          <a:lstStyle/>
          <a:p>
            <a:pPr algn="ctr"/>
            <a:r>
              <a:rPr lang="tr-TR" dirty="0" smtClean="0"/>
              <a:t> Kazanım Odası ile ilgili öğrencilerimiz ile videolar çektik. Ve her bir aşamayı kayıt altına aldık. </a:t>
            </a:r>
          </a:p>
          <a:p>
            <a:pPr algn="ctr"/>
            <a:endParaRPr lang="tr-TR" dirty="0" smtClean="0"/>
          </a:p>
          <a:p>
            <a:pPr algn="ctr"/>
            <a:r>
              <a:rPr lang="tr-TR" u="sng" dirty="0" smtClean="0"/>
              <a:t>Koray DÜLGERBAKİ-Berkan UFACIK</a:t>
            </a:r>
          </a:p>
          <a:p>
            <a:pPr algn="ctr"/>
            <a:r>
              <a:rPr lang="tr-TR" dirty="0">
                <a:hlinkClick r:id="rId2"/>
              </a:rPr>
              <a:t>https://</a:t>
            </a:r>
            <a:r>
              <a:rPr lang="tr-TR" dirty="0" smtClean="0">
                <a:hlinkClick r:id="rId2"/>
              </a:rPr>
              <a:t>www.youtube.com/watch?v=ni4_1elFDJY&amp;ab_channel=korayd%C3%BClgerbaki</a:t>
            </a:r>
            <a:endParaRPr lang="tr-TR" dirty="0" smtClean="0"/>
          </a:p>
          <a:p>
            <a:pPr algn="ctr"/>
            <a:endParaRPr lang="tr-TR" dirty="0"/>
          </a:p>
          <a:p>
            <a:pPr algn="ctr"/>
            <a:r>
              <a:rPr lang="tr-TR" u="sng" dirty="0" smtClean="0"/>
              <a:t>Yılmaz KÜÇÜK-Yusuf EFE SARIKAYA</a:t>
            </a:r>
          </a:p>
          <a:p>
            <a:pPr algn="ctr"/>
            <a:r>
              <a:rPr lang="tr-TR" dirty="0"/>
              <a:t>https://youtu.be/EhlXG92zEbw</a:t>
            </a:r>
          </a:p>
        </p:txBody>
      </p:sp>
    </p:spTree>
    <p:extLst>
      <p:ext uri="{BB962C8B-B14F-4D97-AF65-F5344CB8AC3E}">
        <p14:creationId xmlns:p14="http://schemas.microsoft.com/office/powerpoint/2010/main" val="32160138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3200" dirty="0" err="1" smtClean="0">
                <a:solidFill>
                  <a:srgbClr val="FF0000"/>
                </a:solidFill>
              </a:rPr>
              <a:t>BağImsIz</a:t>
            </a:r>
            <a:r>
              <a:rPr lang="tr-TR" sz="3200" dirty="0" smtClean="0">
                <a:solidFill>
                  <a:srgbClr val="FF0000"/>
                </a:solidFill>
              </a:rPr>
              <a:t> soru çözümü</a:t>
            </a:r>
            <a:endParaRPr lang="tr-TR" sz="3200" dirty="0">
              <a:solidFill>
                <a:srgbClr val="FF0000"/>
              </a:solidFill>
            </a:endParaRPr>
          </a:p>
        </p:txBody>
      </p:sp>
      <p:sp>
        <p:nvSpPr>
          <p:cNvPr id="3" name="İçerik Yer Tutucusu 2"/>
          <p:cNvSpPr>
            <a:spLocks noGrp="1"/>
          </p:cNvSpPr>
          <p:nvPr>
            <p:ph idx="1"/>
          </p:nvPr>
        </p:nvSpPr>
        <p:spPr/>
        <p:txBody>
          <a:bodyPr/>
          <a:lstStyle/>
          <a:p>
            <a:pPr algn="ctr"/>
            <a:r>
              <a:rPr lang="tr-TR" dirty="0" smtClean="0"/>
              <a:t>Öğrencilerimiz 2’şer adet kendi algoritmalarını ve sorularını çıkararak toplamda 4 soruyu algoritma adımları haline getirdiler.</a:t>
            </a:r>
          </a:p>
          <a:p>
            <a:pPr algn="ctr"/>
            <a:endParaRPr lang="tr-TR" dirty="0" smtClean="0"/>
          </a:p>
          <a:p>
            <a:pPr algn="ct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0418" y="1844824"/>
            <a:ext cx="1205358" cy="2160240"/>
          </a:xfrm>
          <a:prstGeom prst="rect">
            <a:avLst/>
          </a:prstGeom>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5856" y="1844824"/>
            <a:ext cx="1296144" cy="2173986"/>
          </a:xfrm>
          <a:prstGeom prst="rect">
            <a:avLst/>
          </a:prstGeom>
        </p:spPr>
      </p:pic>
      <p:pic>
        <p:nvPicPr>
          <p:cNvPr id="6" name="Resim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48264" y="1837951"/>
            <a:ext cx="1296144" cy="2095106"/>
          </a:xfrm>
          <a:prstGeom prst="rect">
            <a:avLst/>
          </a:prstGeom>
        </p:spPr>
      </p:pic>
      <p:pic>
        <p:nvPicPr>
          <p:cNvPr id="7" name="Resim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48064" y="1837950"/>
            <a:ext cx="1234263" cy="2180859"/>
          </a:xfrm>
          <a:prstGeom prst="rect">
            <a:avLst/>
          </a:prstGeom>
        </p:spPr>
      </p:pic>
    </p:spTree>
    <p:extLst>
      <p:ext uri="{BB962C8B-B14F-4D97-AF65-F5344CB8AC3E}">
        <p14:creationId xmlns:p14="http://schemas.microsoft.com/office/powerpoint/2010/main" val="2474121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rgbClr val="FF0000"/>
                </a:solidFill>
              </a:rPr>
              <a:t>BAĞIMSIZ SORU ALGORİTMA AKIŞLARI</a:t>
            </a:r>
            <a:endParaRPr lang="tr-TR" dirty="0">
              <a:solidFill>
                <a:srgbClr val="FF0000"/>
              </a:solidFill>
            </a:endParaRPr>
          </a:p>
        </p:txBody>
      </p:sp>
      <p:sp>
        <p:nvSpPr>
          <p:cNvPr id="3" name="İçerik Yer Tutucusu 2"/>
          <p:cNvSpPr>
            <a:spLocks noGrp="1"/>
          </p:cNvSpPr>
          <p:nvPr>
            <p:ph idx="1"/>
          </p:nvPr>
        </p:nvSpPr>
        <p:spPr/>
        <p:txBody>
          <a:bodyPr/>
          <a:lstStyle/>
          <a:p>
            <a:pPr algn="ctr"/>
            <a:r>
              <a:rPr lang="tr-TR" dirty="0" smtClean="0"/>
              <a:t>Öğrencilerimiz yapmış oldukları 4 tane adımlı soru çözümlerini algoritma akış şemalarına aktardılar.</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632" y="1700808"/>
            <a:ext cx="2880320" cy="3168352"/>
          </a:xfrm>
          <a:prstGeom prst="rect">
            <a:avLst/>
          </a:prstGeom>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76056" y="1700808"/>
            <a:ext cx="2857500" cy="3168352"/>
          </a:xfrm>
          <a:prstGeom prst="rect">
            <a:avLst/>
          </a:prstGeom>
        </p:spPr>
      </p:pic>
    </p:spTree>
    <p:extLst>
      <p:ext uri="{BB962C8B-B14F-4D97-AF65-F5344CB8AC3E}">
        <p14:creationId xmlns:p14="http://schemas.microsoft.com/office/powerpoint/2010/main" val="2899670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rgbClr val="FF0000"/>
                </a:solidFill>
              </a:rPr>
              <a:t>YUNUS EMRE </a:t>
            </a:r>
            <a:r>
              <a:rPr lang="tr-TR" dirty="0" err="1" smtClean="0">
                <a:solidFill>
                  <a:srgbClr val="FF0000"/>
                </a:solidFill>
              </a:rPr>
              <a:t>ORtAOKULU</a:t>
            </a:r>
            <a:endParaRPr lang="tr-TR" dirty="0">
              <a:solidFill>
                <a:srgbClr val="FF0000"/>
              </a:solidFill>
            </a:endParaRPr>
          </a:p>
        </p:txBody>
      </p:sp>
      <p:sp>
        <p:nvSpPr>
          <p:cNvPr id="3" name="İçerik Yer Tutucusu 2"/>
          <p:cNvSpPr>
            <a:spLocks noGrp="1"/>
          </p:cNvSpPr>
          <p:nvPr>
            <p:ph idx="1"/>
          </p:nvPr>
        </p:nvSpPr>
        <p:spPr>
          <a:xfrm>
            <a:off x="1763688" y="1052736"/>
            <a:ext cx="5760640" cy="3579849"/>
          </a:xfrm>
        </p:spPr>
        <p:txBody>
          <a:bodyPr/>
          <a:lstStyle/>
          <a:p>
            <a:pPr algn="ctr"/>
            <a:r>
              <a:rPr lang="tr-TR" dirty="0" smtClean="0"/>
              <a:t>Yunus Emre Ortaokulu olarak sunu Avrupa Birliği kapsamında yer alan eTwinning projemiz olan </a:t>
            </a:r>
            <a:r>
              <a:rPr lang="tr-TR" i="1" dirty="0" smtClean="0"/>
              <a:t>Algoritmik Matematik </a:t>
            </a:r>
            <a:r>
              <a:rPr lang="tr-TR" dirty="0" smtClean="0"/>
              <a:t>ile ilgili ürünlerimizi içerir.</a:t>
            </a:r>
          </a:p>
          <a:p>
            <a:pPr algn="ctr"/>
            <a:r>
              <a:rPr lang="tr-TR" dirty="0" smtClean="0"/>
              <a:t>Projemiz 4 farklı okul ile ortak olup, 5 danışman öğretmen ve 5 öğrenci ile birlikte yapılmıştır. Okulumuzdan projeye katılanlar</a:t>
            </a:r>
          </a:p>
          <a:p>
            <a:r>
              <a:rPr lang="tr-TR" dirty="0" smtClean="0"/>
              <a:t>+ Koray DÜLGERBAKİ</a:t>
            </a:r>
          </a:p>
          <a:p>
            <a:r>
              <a:rPr lang="tr-TR" dirty="0" smtClean="0"/>
              <a:t>+ Yılmaz KÜÇÜK</a:t>
            </a:r>
          </a:p>
          <a:p>
            <a:r>
              <a:rPr lang="tr-TR" dirty="0" smtClean="0"/>
              <a:t>+ Berkan UFACIK (Koray DÜLGERBAKİ)</a:t>
            </a:r>
          </a:p>
          <a:p>
            <a:r>
              <a:rPr lang="tr-TR" dirty="0" smtClean="0"/>
              <a:t>+Yusuf Efe SARIKAYA  (Yılmaz KÜÇÜK)</a:t>
            </a:r>
          </a:p>
          <a:p>
            <a:r>
              <a:rPr lang="tr-TR" dirty="0" smtClean="0"/>
              <a:t>öğretmen ve öğrencileridir.</a:t>
            </a:r>
            <a:endParaRPr lang="tr-TR" dirty="0"/>
          </a:p>
        </p:txBody>
      </p:sp>
    </p:spTree>
    <p:extLst>
      <p:ext uri="{BB962C8B-B14F-4D97-AF65-F5344CB8AC3E}">
        <p14:creationId xmlns:p14="http://schemas.microsoft.com/office/powerpoint/2010/main" val="2888608677"/>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rgbClr val="FF0000"/>
                </a:solidFill>
              </a:rPr>
              <a:t>PROJE SONU</a:t>
            </a:r>
            <a:endParaRPr lang="tr-TR" dirty="0">
              <a:solidFill>
                <a:srgbClr val="FF0000"/>
              </a:solidFill>
            </a:endParaRPr>
          </a:p>
        </p:txBody>
      </p:sp>
      <p:sp>
        <p:nvSpPr>
          <p:cNvPr id="3" name="İçerik Yer Tutucusu 2"/>
          <p:cNvSpPr>
            <a:spLocks noGrp="1"/>
          </p:cNvSpPr>
          <p:nvPr>
            <p:ph idx="1"/>
          </p:nvPr>
        </p:nvSpPr>
        <p:spPr/>
        <p:txBody>
          <a:bodyPr/>
          <a:lstStyle/>
          <a:p>
            <a:pPr algn="ctr"/>
            <a:r>
              <a:rPr lang="tr-TR" dirty="0" smtClean="0"/>
              <a:t>Projemizin sonunda genel bir e-</a:t>
            </a:r>
            <a:r>
              <a:rPr lang="tr-TR" dirty="0" err="1" smtClean="0"/>
              <a:t>twinning</a:t>
            </a:r>
            <a:r>
              <a:rPr lang="tr-TR" dirty="0" smtClean="0"/>
              <a:t> sunusu hazırlandı. Böylece projemizi başarıyla bitirmiş olduk.</a:t>
            </a:r>
          </a:p>
          <a:p>
            <a:pPr algn="ctr"/>
            <a:r>
              <a:rPr lang="tr-TR" dirty="0" smtClean="0"/>
              <a:t>Projemizdeki genel </a:t>
            </a:r>
            <a:r>
              <a:rPr lang="tr-TR" dirty="0" err="1" smtClean="0"/>
              <a:t>Algoritmik</a:t>
            </a:r>
            <a:r>
              <a:rPr lang="tr-TR" dirty="0" smtClean="0"/>
              <a:t> Matematik sunusu akış diyagramları için; </a:t>
            </a:r>
          </a:p>
          <a:p>
            <a:pPr algn="ctr"/>
            <a:r>
              <a:rPr lang="tr-TR" dirty="0">
                <a:hlinkClick r:id="rId2"/>
              </a:rPr>
              <a:t>https://</a:t>
            </a:r>
            <a:r>
              <a:rPr lang="tr-TR" dirty="0" smtClean="0">
                <a:hlinkClick r:id="rId2"/>
              </a:rPr>
              <a:t>twinspace.etwinning.net/131867/pages/page/1171667</a:t>
            </a:r>
            <a:r>
              <a:rPr lang="tr-TR" dirty="0" smtClean="0"/>
              <a:t> adresini ziyaret edelim.</a:t>
            </a:r>
            <a:endParaRPr lang="tr-TR" dirty="0"/>
          </a:p>
        </p:txBody>
      </p:sp>
      <p:sp>
        <p:nvSpPr>
          <p:cNvPr id="4" name="Dikdörtgen 3"/>
          <p:cNvSpPr/>
          <p:nvPr/>
        </p:nvSpPr>
        <p:spPr>
          <a:xfrm>
            <a:off x="2286000" y="3105835"/>
            <a:ext cx="4572000" cy="646331"/>
          </a:xfrm>
          <a:prstGeom prst="rect">
            <a:avLst/>
          </a:prstGeom>
        </p:spPr>
        <p:txBody>
          <a:bodyPr>
            <a:spAutoFit/>
          </a:bodyPr>
          <a:lstStyle/>
          <a:p>
            <a:r>
              <a:rPr lang="tr-TR" dirty="0"/>
              <a:t>https://twinspace.etwinning.net/131867/pages/page/1171667</a:t>
            </a:r>
          </a:p>
        </p:txBody>
      </p:sp>
    </p:spTree>
    <p:extLst>
      <p:ext uri="{BB962C8B-B14F-4D97-AF65-F5344CB8AC3E}">
        <p14:creationId xmlns:p14="http://schemas.microsoft.com/office/powerpoint/2010/main" val="37676830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rgbClr val="FF0000"/>
                </a:solidFill>
              </a:rPr>
              <a:t>YAYGINLAŞTIRMA</a:t>
            </a:r>
            <a:endParaRPr lang="tr-TR" dirty="0">
              <a:solidFill>
                <a:srgbClr val="FF0000"/>
              </a:solidFill>
            </a:endParaRPr>
          </a:p>
        </p:txBody>
      </p:sp>
      <p:sp>
        <p:nvSpPr>
          <p:cNvPr id="3" name="İçerik Yer Tutucusu 2"/>
          <p:cNvSpPr>
            <a:spLocks noGrp="1"/>
          </p:cNvSpPr>
          <p:nvPr>
            <p:ph idx="1"/>
          </p:nvPr>
        </p:nvSpPr>
        <p:spPr/>
        <p:txBody>
          <a:bodyPr/>
          <a:lstStyle/>
          <a:p>
            <a:pPr algn="ctr"/>
            <a:r>
              <a:rPr lang="tr-TR" dirty="0" smtClean="0"/>
              <a:t>Facebook, </a:t>
            </a:r>
            <a:r>
              <a:rPr lang="tr-TR" dirty="0" err="1" smtClean="0"/>
              <a:t>Twitter</a:t>
            </a:r>
            <a:r>
              <a:rPr lang="tr-TR" dirty="0" smtClean="0"/>
              <a:t>, </a:t>
            </a:r>
            <a:r>
              <a:rPr lang="tr-TR" dirty="0" err="1" smtClean="0"/>
              <a:t>İnstagram</a:t>
            </a:r>
            <a:r>
              <a:rPr lang="tr-TR" dirty="0" smtClean="0"/>
              <a:t>, Youtube, Okul web Siteleri ,</a:t>
            </a:r>
            <a:r>
              <a:rPr lang="tr-TR" dirty="0" err="1" smtClean="0"/>
              <a:t>eTwinningLive</a:t>
            </a:r>
            <a:r>
              <a:rPr lang="tr-TR" dirty="0" smtClean="0"/>
              <a:t> vb. birçok alanda projemizi yaygınlaştırdık. Yaygınlaştırma bağlantıları için ; </a:t>
            </a:r>
          </a:p>
          <a:p>
            <a:endParaRPr lang="tr-TR" dirty="0" smtClean="0"/>
          </a:p>
          <a:p>
            <a:pPr algn="ctr"/>
            <a:r>
              <a:rPr lang="tr-TR" dirty="0">
                <a:hlinkClick r:id="rId2"/>
              </a:rPr>
              <a:t>https://</a:t>
            </a:r>
            <a:r>
              <a:rPr lang="tr-TR" dirty="0" smtClean="0">
                <a:hlinkClick r:id="rId2"/>
              </a:rPr>
              <a:t>twinspace.etwinning.net/131867/pages/page/1188284</a:t>
            </a:r>
            <a:r>
              <a:rPr lang="tr-TR" dirty="0" smtClean="0"/>
              <a:t> adresini ziyaret edebilirsiniz.</a:t>
            </a:r>
          </a:p>
          <a:p>
            <a:endParaRPr lang="tr-TR" dirty="0"/>
          </a:p>
        </p:txBody>
      </p:sp>
    </p:spTree>
    <p:extLst>
      <p:ext uri="{BB962C8B-B14F-4D97-AF65-F5344CB8AC3E}">
        <p14:creationId xmlns:p14="http://schemas.microsoft.com/office/powerpoint/2010/main" val="21559793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ctr"/>
            <a:endParaRPr lang="tr-TR" sz="3200" dirty="0" smtClean="0"/>
          </a:p>
          <a:p>
            <a:pPr algn="ctr"/>
            <a:endParaRPr lang="tr-TR" sz="3200" dirty="0"/>
          </a:p>
          <a:p>
            <a:pPr algn="ctr"/>
            <a:r>
              <a:rPr lang="tr-TR" sz="3200" dirty="0" smtClean="0">
                <a:solidFill>
                  <a:schemeClr val="accent3">
                    <a:lumMod val="75000"/>
                  </a:schemeClr>
                </a:solidFill>
              </a:rPr>
              <a:t>HERKESE TEŞEKKÜRLER…</a:t>
            </a:r>
            <a:endParaRPr lang="tr-TR" sz="3200" dirty="0">
              <a:solidFill>
                <a:schemeClr val="accent3">
                  <a:lumMod val="75000"/>
                </a:schemeClr>
              </a:solidFill>
            </a:endParaRPr>
          </a:p>
        </p:txBody>
      </p:sp>
    </p:spTree>
    <p:extLst>
      <p:ext uri="{BB962C8B-B14F-4D97-AF65-F5344CB8AC3E}">
        <p14:creationId xmlns:p14="http://schemas.microsoft.com/office/powerpoint/2010/main" val="1753530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rgbClr val="FF0000"/>
                </a:solidFill>
              </a:rPr>
              <a:t>PROJEMİZİN AMACI</a:t>
            </a:r>
            <a:endParaRPr lang="tr-TR" dirty="0">
              <a:solidFill>
                <a:srgbClr val="FF0000"/>
              </a:solidFill>
            </a:endParaRPr>
          </a:p>
        </p:txBody>
      </p:sp>
      <p:sp>
        <p:nvSpPr>
          <p:cNvPr id="3" name="İçerik Yer Tutucusu 2"/>
          <p:cNvSpPr>
            <a:spLocks noGrp="1"/>
          </p:cNvSpPr>
          <p:nvPr>
            <p:ph idx="1"/>
          </p:nvPr>
        </p:nvSpPr>
        <p:spPr/>
        <p:txBody>
          <a:bodyPr/>
          <a:lstStyle/>
          <a:p>
            <a:endParaRPr lang="tr-TR" dirty="0" smtClean="0"/>
          </a:p>
          <a:p>
            <a:endParaRPr lang="tr-TR" dirty="0"/>
          </a:p>
          <a:p>
            <a:endParaRPr lang="tr-TR" dirty="0" smtClean="0"/>
          </a:p>
          <a:p>
            <a:endParaRPr lang="tr-TR" dirty="0"/>
          </a:p>
          <a:p>
            <a:pPr algn="ctr"/>
            <a:r>
              <a:rPr lang="tr-TR" sz="2000" dirty="0" smtClean="0"/>
              <a:t>Algoritmik Matematik;</a:t>
            </a:r>
            <a:endParaRPr lang="tr-TR" sz="2000" dirty="0"/>
          </a:p>
          <a:p>
            <a:pPr algn="ctr"/>
            <a:r>
              <a:rPr lang="tr-TR" sz="2000" b="0" dirty="0"/>
              <a:t>Bağımsız matematik etkinliklerinde problem çözümü için algoritma geliştirir.</a:t>
            </a:r>
          </a:p>
          <a:p>
            <a:endParaRPr lang="tr-TR" dirty="0"/>
          </a:p>
        </p:txBody>
      </p:sp>
    </p:spTree>
    <p:extLst>
      <p:ext uri="{BB962C8B-B14F-4D97-AF65-F5344CB8AC3E}">
        <p14:creationId xmlns:p14="http://schemas.microsoft.com/office/powerpoint/2010/main" val="22035444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rgbClr val="FF0000"/>
                </a:solidFill>
              </a:rPr>
              <a:t>PROJEMİZİN HEDEFLERİ</a:t>
            </a:r>
            <a:endParaRPr lang="tr-TR" dirty="0">
              <a:solidFill>
                <a:srgbClr val="FF0000"/>
              </a:solidFill>
            </a:endParaRPr>
          </a:p>
        </p:txBody>
      </p:sp>
      <p:sp>
        <p:nvSpPr>
          <p:cNvPr id="3" name="İçerik Yer Tutucusu 2"/>
          <p:cNvSpPr>
            <a:spLocks noGrp="1"/>
          </p:cNvSpPr>
          <p:nvPr>
            <p:ph idx="1"/>
          </p:nvPr>
        </p:nvSpPr>
        <p:spPr/>
        <p:txBody>
          <a:bodyPr/>
          <a:lstStyle/>
          <a:p>
            <a:pPr algn="ctr"/>
            <a:endParaRPr lang="tr-TR" b="0" dirty="0" smtClean="0"/>
          </a:p>
          <a:p>
            <a:pPr algn="ctr"/>
            <a:r>
              <a:rPr lang="tr-TR" b="0" dirty="0" smtClean="0"/>
              <a:t>Farklı </a:t>
            </a:r>
            <a:r>
              <a:rPr lang="tr-TR" b="0" dirty="0"/>
              <a:t>matematik etkinliklerinde öğrenciler, problemleri çözmek için adım adım hareket etmek durumundadır. Bu adım adım ilerleme ilkesi, algoritmik ve analitik düşünme becerisinin önemini vurgulamaktadır. Matematik biliminin içerisinde, bilişim teknolojileri araçlarının kullanımıyla birlikte, öğrencilerin matematik ve bilgisayar biliminin ilişkisini anlamasını, farklı soruların problem çözümünde adım adım sonuca ilerlemeyi hedefliyoruz. Matematiksel problemlerin çözümünde algoritma oluştururken öğrencilerin hatalı bir adımda duruma erken müdahale ederek başa dönmelerini ve problemin çözümü için hatayı düzelterek doğru sonuca ulaşmalarını hedefliyoruz.</a:t>
            </a:r>
            <a:endParaRPr lang="tr-TR" dirty="0"/>
          </a:p>
        </p:txBody>
      </p:sp>
    </p:spTree>
    <p:extLst>
      <p:ext uri="{BB962C8B-B14F-4D97-AF65-F5344CB8AC3E}">
        <p14:creationId xmlns:p14="http://schemas.microsoft.com/office/powerpoint/2010/main" val="428253803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rgbClr val="FF0000"/>
                </a:solidFill>
              </a:rPr>
              <a:t>PROJEMİZİN ÇALIŞMA SÜRECİ</a:t>
            </a:r>
            <a:endParaRPr lang="tr-TR" dirty="0">
              <a:solidFill>
                <a:srgbClr val="FF0000"/>
              </a:solidFill>
            </a:endParaRPr>
          </a:p>
        </p:txBody>
      </p:sp>
      <p:sp>
        <p:nvSpPr>
          <p:cNvPr id="3" name="İçerik Yer Tutucusu 2"/>
          <p:cNvSpPr>
            <a:spLocks noGrp="1"/>
          </p:cNvSpPr>
          <p:nvPr>
            <p:ph idx="1"/>
          </p:nvPr>
        </p:nvSpPr>
        <p:spPr/>
        <p:txBody>
          <a:bodyPr/>
          <a:lstStyle/>
          <a:p>
            <a:endParaRPr lang="tr-TR" b="0" dirty="0" smtClean="0"/>
          </a:p>
          <a:p>
            <a:pPr algn="ctr"/>
            <a:r>
              <a:rPr lang="tr-TR" b="0" dirty="0" smtClean="0"/>
              <a:t>Belirlenen </a:t>
            </a:r>
            <a:r>
              <a:rPr lang="tr-TR" b="0" dirty="0"/>
              <a:t>öğrencilerin sürece aktif katılımlarının sağlanması ilk beklentimiz. Öğrencilerin matematik problemlerinin içeriğinde özgür olmalarını bekliyoruz. Öğrenciler ve öğretmenlerin bilişim teknolojileri araçlarını kullanarak iletişim kurmasını bekliyoruz. Ortaklarımızla sürekli iletişim halinde olmayı istiyoruz.</a:t>
            </a:r>
            <a:r>
              <a:rPr lang="tr-TR" dirty="0"/>
              <a:t/>
            </a:r>
            <a:br>
              <a:rPr lang="tr-TR" dirty="0"/>
            </a:br>
            <a:r>
              <a:rPr lang="tr-TR" dirty="0"/>
              <a:t/>
            </a:r>
            <a:br>
              <a:rPr lang="tr-TR" dirty="0"/>
            </a:br>
            <a:r>
              <a:rPr lang="tr-TR" b="0" dirty="0"/>
              <a:t>Projemiz, 23 Kasım - 22 Ocak tarihleri arasını kapsayacaktır.</a:t>
            </a:r>
            <a:endParaRPr lang="tr-TR" dirty="0"/>
          </a:p>
        </p:txBody>
      </p:sp>
    </p:spTree>
    <p:extLst>
      <p:ext uri="{BB962C8B-B14F-4D97-AF65-F5344CB8AC3E}">
        <p14:creationId xmlns:p14="http://schemas.microsoft.com/office/powerpoint/2010/main" val="411489745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rgbClr val="FF0000"/>
                </a:solidFill>
              </a:rPr>
              <a:t>PROJEMİZİN BEKLENEN SONUÇLARI</a:t>
            </a:r>
            <a:endParaRPr lang="tr-TR" dirty="0">
              <a:solidFill>
                <a:srgbClr val="FF0000"/>
              </a:solidFill>
            </a:endParaRPr>
          </a:p>
        </p:txBody>
      </p:sp>
      <p:sp>
        <p:nvSpPr>
          <p:cNvPr id="3" name="İçerik Yer Tutucusu 2"/>
          <p:cNvSpPr>
            <a:spLocks noGrp="1"/>
          </p:cNvSpPr>
          <p:nvPr>
            <p:ph idx="1"/>
          </p:nvPr>
        </p:nvSpPr>
        <p:spPr/>
        <p:txBody>
          <a:bodyPr/>
          <a:lstStyle/>
          <a:p>
            <a:endParaRPr lang="tr-TR" b="0" dirty="0" smtClean="0"/>
          </a:p>
          <a:p>
            <a:pPr algn="ctr"/>
            <a:r>
              <a:rPr lang="tr-TR" b="0" dirty="0"/>
              <a:t> </a:t>
            </a:r>
            <a:r>
              <a:rPr lang="tr-TR" b="0" dirty="0" smtClean="0"/>
              <a:t>      - Öğrencilerin </a:t>
            </a:r>
            <a:r>
              <a:rPr lang="tr-TR" b="0" dirty="0"/>
              <a:t>algoritmik düşünme beceresini </a:t>
            </a:r>
            <a:r>
              <a:rPr lang="tr-TR" b="0" dirty="0" smtClean="0"/>
              <a:t>kazanması,</a:t>
            </a:r>
            <a:r>
              <a:rPr lang="tr-TR" dirty="0"/>
              <a:t/>
            </a:r>
            <a:br>
              <a:rPr lang="tr-TR" dirty="0"/>
            </a:br>
            <a:r>
              <a:rPr lang="tr-TR" b="0" dirty="0"/>
              <a:t>- Öğrencilerin matematik bilimiyle bilgisayar bilimi arasındaki ilişkiyi </a:t>
            </a:r>
            <a:r>
              <a:rPr lang="tr-TR" b="0" dirty="0" smtClean="0"/>
              <a:t>geliştirmesi,</a:t>
            </a:r>
            <a:r>
              <a:rPr lang="tr-TR" dirty="0"/>
              <a:t/>
            </a:r>
            <a:br>
              <a:rPr lang="tr-TR" dirty="0"/>
            </a:br>
            <a:r>
              <a:rPr lang="tr-TR" b="0" dirty="0"/>
              <a:t>- Bilişim teknolojisi araçlarının etkili </a:t>
            </a:r>
            <a:r>
              <a:rPr lang="tr-TR" b="0" dirty="0" smtClean="0"/>
              <a:t>kullanımı,</a:t>
            </a:r>
            <a:r>
              <a:rPr lang="tr-TR" dirty="0"/>
              <a:t/>
            </a:r>
            <a:br>
              <a:rPr lang="tr-TR" dirty="0"/>
            </a:br>
            <a:r>
              <a:rPr lang="tr-TR" b="0" dirty="0"/>
              <a:t>- Öğrencilerin matematiksel problem çözümündeki </a:t>
            </a:r>
            <a:r>
              <a:rPr lang="tr-TR" b="0" dirty="0" smtClean="0"/>
              <a:t>becerilerinin </a:t>
            </a:r>
            <a:r>
              <a:rPr lang="tr-TR" b="0" dirty="0"/>
              <a:t>gündelik hayattaki problem çözümlerine </a:t>
            </a:r>
            <a:r>
              <a:rPr lang="tr-TR" b="0" dirty="0" smtClean="0"/>
              <a:t>aktarımı,</a:t>
            </a:r>
            <a:r>
              <a:rPr lang="tr-TR" dirty="0"/>
              <a:t/>
            </a:r>
            <a:br>
              <a:rPr lang="tr-TR" dirty="0"/>
            </a:br>
            <a:r>
              <a:rPr lang="tr-TR" b="0" dirty="0"/>
              <a:t>- Öğrencilerin matematik ve bilişim teknolojileri yazılım derslerindeki ders başarısının </a:t>
            </a:r>
            <a:r>
              <a:rPr lang="tr-TR" b="0" dirty="0" smtClean="0"/>
              <a:t>artması,</a:t>
            </a:r>
            <a:r>
              <a:rPr lang="tr-TR" dirty="0"/>
              <a:t/>
            </a:r>
            <a:br>
              <a:rPr lang="tr-TR" dirty="0"/>
            </a:br>
            <a:r>
              <a:rPr lang="tr-TR" b="0" dirty="0"/>
              <a:t>- Öğrencilerin sorumluluk alabilme gücünün </a:t>
            </a:r>
            <a:r>
              <a:rPr lang="tr-TR" b="0" dirty="0" smtClean="0"/>
              <a:t>gelişmesi,</a:t>
            </a:r>
            <a:r>
              <a:rPr lang="tr-TR" dirty="0"/>
              <a:t/>
            </a:r>
            <a:br>
              <a:rPr lang="tr-TR" dirty="0"/>
            </a:br>
            <a:r>
              <a:rPr lang="tr-TR" b="0" dirty="0"/>
              <a:t>- Öğrencilerin özgür ve yaratıcı düşünme gücünün </a:t>
            </a:r>
            <a:r>
              <a:rPr lang="tr-TR" b="0" dirty="0" smtClean="0"/>
              <a:t>gelişmesi,</a:t>
            </a:r>
            <a:endParaRPr lang="tr-TR" dirty="0"/>
          </a:p>
        </p:txBody>
      </p:sp>
    </p:spTree>
    <p:extLst>
      <p:ext uri="{BB962C8B-B14F-4D97-AF65-F5344CB8AC3E}">
        <p14:creationId xmlns:p14="http://schemas.microsoft.com/office/powerpoint/2010/main" val="3829309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rgbClr val="FF0000"/>
                </a:solidFill>
              </a:rPr>
              <a:t>PROJEMİZİN LOGOSU</a:t>
            </a:r>
            <a:endParaRPr lang="tr-TR" dirty="0">
              <a:solidFill>
                <a:srgbClr val="FF0000"/>
              </a:solidFill>
            </a:endParaRPr>
          </a:p>
        </p:txBody>
      </p:sp>
      <p:sp>
        <p:nvSpPr>
          <p:cNvPr id="5" name="İçerik Yer Tutucusu 4"/>
          <p:cNvSpPr>
            <a:spLocks noGrp="1"/>
          </p:cNvSpPr>
          <p:nvPr>
            <p:ph idx="1"/>
          </p:nvPr>
        </p:nvSpPr>
        <p:spPr/>
        <p:txBody>
          <a:bodyPr/>
          <a:lstStyle/>
          <a:p>
            <a:endParaRPr lang="tr-TR" i="1" dirty="0" smtClean="0"/>
          </a:p>
          <a:p>
            <a:endParaRPr lang="tr-TR" i="1" dirty="0"/>
          </a:p>
          <a:p>
            <a:endParaRPr lang="tr-TR" i="1" dirty="0" smtClean="0"/>
          </a:p>
          <a:p>
            <a:pPr algn="ctr"/>
            <a:endParaRPr lang="tr-TR" i="1" dirty="0"/>
          </a:p>
          <a:p>
            <a:endParaRPr lang="tr-TR" i="1" dirty="0" smtClean="0"/>
          </a:p>
          <a:p>
            <a:pPr algn="ctr"/>
            <a:r>
              <a:rPr lang="tr-TR" i="1" dirty="0" smtClean="0"/>
              <a:t>Logo </a:t>
            </a:r>
            <a:r>
              <a:rPr lang="tr-TR" i="1" dirty="0"/>
              <a:t>seçimi anketinde öğretmenimiz Kürşat Çakmak ile öğrencimiz Berkan Ufacık arasında 4-4'lük bir beraberlik söz konusu olmuştur. 2 Aralık'ta öğretmenler arasında yapılan çevrimiçi toplantıda oy birliği ile öğrencimizin logosu proje logosu olarak seçilmiştir.</a:t>
            </a:r>
            <a:endParaRPr lang="tr-TR" dirty="0"/>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600" y="980728"/>
            <a:ext cx="5638800" cy="1800200"/>
          </a:xfrm>
          <a:prstGeom prst="rect">
            <a:avLst/>
          </a:prstGeom>
        </p:spPr>
      </p:pic>
    </p:spTree>
    <p:extLst>
      <p:ext uri="{BB962C8B-B14F-4D97-AF65-F5344CB8AC3E}">
        <p14:creationId xmlns:p14="http://schemas.microsoft.com/office/powerpoint/2010/main" val="33082728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err="1" smtClean="0">
                <a:solidFill>
                  <a:srgbClr val="FF0000"/>
                </a:solidFill>
              </a:rPr>
              <a:t>Algorİtma</a:t>
            </a:r>
            <a:r>
              <a:rPr lang="tr-TR" dirty="0" smtClean="0">
                <a:solidFill>
                  <a:srgbClr val="FF0000"/>
                </a:solidFill>
              </a:rPr>
              <a:t> SUNULARI</a:t>
            </a:r>
            <a:endParaRPr lang="tr-TR" dirty="0">
              <a:solidFill>
                <a:srgbClr val="FF0000"/>
              </a:solidFill>
            </a:endParaRPr>
          </a:p>
        </p:txBody>
      </p:sp>
      <p:sp>
        <p:nvSpPr>
          <p:cNvPr id="3" name="İçerik Yer Tutucusu 2"/>
          <p:cNvSpPr>
            <a:spLocks noGrp="1"/>
          </p:cNvSpPr>
          <p:nvPr>
            <p:ph idx="1"/>
          </p:nvPr>
        </p:nvSpPr>
        <p:spPr/>
        <p:txBody>
          <a:bodyPr/>
          <a:lstStyle/>
          <a:p>
            <a:pPr algn="ctr"/>
            <a:r>
              <a:rPr lang="tr-TR" dirty="0" smtClean="0"/>
              <a:t>Öğrencilerimizin Algoritma ve Matematik dersi ile ilgisini öğrendiği sunuları içerir.</a:t>
            </a:r>
          </a:p>
          <a:p>
            <a:pPr algn="ctr"/>
            <a:endParaRPr lang="tr-TR" dirty="0" smtClean="0"/>
          </a:p>
          <a:p>
            <a:pPr algn="ctr"/>
            <a:r>
              <a:rPr lang="tr-TR" dirty="0" smtClean="0"/>
              <a:t>Yusuf Efe SARIKAYA  / Algoritma</a:t>
            </a:r>
          </a:p>
          <a:p>
            <a:pPr algn="ctr"/>
            <a:endParaRPr lang="tr-TR" dirty="0"/>
          </a:p>
          <a:p>
            <a:pPr algn="ctr"/>
            <a:r>
              <a:rPr lang="tr-TR" dirty="0" smtClean="0"/>
              <a:t>Berkan UFACIK / Algoritmik Matematik-2</a:t>
            </a:r>
          </a:p>
          <a:p>
            <a:pPr algn="ctr"/>
            <a:endParaRPr lang="tr-TR" dirty="0"/>
          </a:p>
          <a:p>
            <a:pPr algn="ctr"/>
            <a:r>
              <a:rPr lang="tr-TR" u="sng" dirty="0" smtClean="0">
                <a:solidFill>
                  <a:schemeClr val="accent3"/>
                </a:solidFill>
                <a:hlinkClick r:id="rId2"/>
              </a:rPr>
              <a:t>https://twinspace.etwinning.net/131867/pages/page/1166418</a:t>
            </a:r>
            <a:r>
              <a:rPr lang="tr-TR" u="sng" dirty="0" smtClean="0">
                <a:solidFill>
                  <a:schemeClr val="accent3"/>
                </a:solidFill>
              </a:rPr>
              <a:t>  </a:t>
            </a:r>
            <a:r>
              <a:rPr lang="tr-TR" dirty="0" smtClean="0"/>
              <a:t>sayfasından sunuları indirebilirsiniz. </a:t>
            </a:r>
            <a:endParaRPr lang="tr-TR" u="sng" dirty="0">
              <a:solidFill>
                <a:schemeClr val="accent3"/>
              </a:solidFill>
            </a:endParaRPr>
          </a:p>
        </p:txBody>
      </p:sp>
    </p:spTree>
    <p:extLst>
      <p:ext uri="{BB962C8B-B14F-4D97-AF65-F5344CB8AC3E}">
        <p14:creationId xmlns:p14="http://schemas.microsoft.com/office/powerpoint/2010/main" val="36232822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rgbClr val="C00000"/>
                </a:solidFill>
              </a:rPr>
              <a:t>ÖĞRETMEN TANITIM VİDEOSU</a:t>
            </a:r>
            <a:endParaRPr lang="tr-TR" dirty="0">
              <a:solidFill>
                <a:srgbClr val="C00000"/>
              </a:solidFill>
            </a:endParaRPr>
          </a:p>
        </p:txBody>
      </p:sp>
      <p:sp>
        <p:nvSpPr>
          <p:cNvPr id="3" name="İçerik Yer Tutucusu 2"/>
          <p:cNvSpPr>
            <a:spLocks noGrp="1"/>
          </p:cNvSpPr>
          <p:nvPr>
            <p:ph idx="1"/>
          </p:nvPr>
        </p:nvSpPr>
        <p:spPr/>
        <p:txBody>
          <a:bodyPr/>
          <a:lstStyle/>
          <a:p>
            <a:pPr algn="ctr"/>
            <a:endParaRPr lang="tr-TR" dirty="0" smtClean="0"/>
          </a:p>
          <a:p>
            <a:pPr algn="ctr"/>
            <a:r>
              <a:rPr lang="tr-TR" dirty="0" smtClean="0"/>
              <a:t>Yunus Emre Ortaokulu öğretmenlerinden Koray DÜLGERBAKİ ve YILMAZ </a:t>
            </a:r>
            <a:r>
              <a:rPr lang="tr-TR" dirty="0" err="1" smtClean="0"/>
              <a:t>KÜÇÜK’ün</a:t>
            </a:r>
            <a:r>
              <a:rPr lang="tr-TR" dirty="0" smtClean="0"/>
              <a:t> öğretmen tanıtım videolarını içerir. </a:t>
            </a:r>
          </a:p>
          <a:p>
            <a:pPr algn="ctr"/>
            <a:r>
              <a:rPr lang="tr-TR" sz="1000" u="sng" dirty="0"/>
              <a:t>Yılmaz Küçük</a:t>
            </a:r>
          </a:p>
          <a:p>
            <a:pPr algn="ctr"/>
            <a:r>
              <a:rPr lang="tr-TR" sz="1000" b="0" dirty="0"/>
              <a:t>Ben Yılmaz KÜÇÜK Yunus Emre Ortaokulu'nda Fen Bilgisi öğretmenliği yapıyorum. Web 2.0 araçlarından </a:t>
            </a:r>
            <a:r>
              <a:rPr lang="tr-TR" sz="1000" b="0" dirty="0" err="1"/>
              <a:t>Powtoon</a:t>
            </a:r>
            <a:r>
              <a:rPr lang="tr-TR" sz="1000" b="0" dirty="0"/>
              <a:t> kullanarak kendimi paydaşlara tanıtan videoyu paylaşıyorum. "Algoritmik Matematik" e-</a:t>
            </a:r>
            <a:r>
              <a:rPr lang="tr-TR" sz="1000" b="0" dirty="0" err="1"/>
              <a:t>twinning</a:t>
            </a:r>
            <a:r>
              <a:rPr lang="tr-TR" sz="1000" b="0" dirty="0"/>
              <a:t> projesinde yer alıyorum. Daha önceden Gençlik İl Spor </a:t>
            </a:r>
            <a:r>
              <a:rPr lang="tr-TR" sz="1000" b="0" dirty="0" err="1"/>
              <a:t>Müdür'lüğünde</a:t>
            </a:r>
            <a:r>
              <a:rPr lang="tr-TR" sz="1000" b="0" dirty="0"/>
              <a:t> </a:t>
            </a:r>
            <a:r>
              <a:rPr lang="tr-TR" sz="1000" b="0" dirty="0" err="1"/>
              <a:t>HepiBiz</a:t>
            </a:r>
            <a:r>
              <a:rPr lang="tr-TR" sz="1000" b="0" dirty="0"/>
              <a:t> bünyesinde noktalık sisteminde Gençlik liderliği yaptım.</a:t>
            </a:r>
          </a:p>
          <a:p>
            <a:pPr algn="ctr"/>
            <a:r>
              <a:rPr lang="tr-TR" sz="1000" u="sng" dirty="0"/>
              <a:t>Koray </a:t>
            </a:r>
            <a:r>
              <a:rPr lang="tr-TR" sz="1000" u="sng" dirty="0" err="1"/>
              <a:t>Dülgerbaki</a:t>
            </a:r>
            <a:endParaRPr lang="tr-TR" sz="1000" u="sng" dirty="0"/>
          </a:p>
          <a:p>
            <a:pPr algn="ctr"/>
            <a:r>
              <a:rPr lang="tr-TR" sz="1000" b="0" dirty="0"/>
              <a:t>İyi günler herkese. Ben Yunus Emre Ortaokulu'nda Bilişim öğretmenliği yapıyorum. Web 2.0 araçlarından </a:t>
            </a:r>
            <a:r>
              <a:rPr lang="tr-TR" sz="1000" b="0" dirty="0" err="1"/>
              <a:t>Powtoon</a:t>
            </a:r>
            <a:r>
              <a:rPr lang="tr-TR" sz="1000" b="0" dirty="0"/>
              <a:t> kullanarak kendimi paydaşlara tanıtan video yaptım. "Algoritmik Matematik" e-</a:t>
            </a:r>
            <a:r>
              <a:rPr lang="tr-TR" sz="1000" b="0" dirty="0" err="1"/>
              <a:t>twinning</a:t>
            </a:r>
            <a:r>
              <a:rPr lang="tr-TR" sz="1000" b="0" dirty="0"/>
              <a:t> projesinde yer almaktayım. Tüm arkadaşların öğretmenler günü kutlu olsun.</a:t>
            </a:r>
          </a:p>
          <a:p>
            <a:pPr algn="ctr"/>
            <a:r>
              <a:rPr lang="tr-TR" dirty="0" smtClean="0"/>
              <a:t>Videoları izlemek </a:t>
            </a:r>
            <a:r>
              <a:rPr lang="tr-TR" dirty="0"/>
              <a:t>için lütfen ; </a:t>
            </a:r>
            <a:r>
              <a:rPr lang="tr-TR" dirty="0">
                <a:hlinkClick r:id="rId2"/>
              </a:rPr>
              <a:t>https://</a:t>
            </a:r>
            <a:r>
              <a:rPr lang="tr-TR" dirty="0" smtClean="0">
                <a:hlinkClick r:id="rId2"/>
              </a:rPr>
              <a:t>twinspace.etwinning.net/131867/pages/page/1166419</a:t>
            </a:r>
            <a:r>
              <a:rPr lang="tr-TR" dirty="0" smtClean="0"/>
              <a:t> sayfasını ziyaret edin.</a:t>
            </a:r>
            <a:endParaRPr lang="tr-TR" dirty="0"/>
          </a:p>
        </p:txBody>
      </p:sp>
    </p:spTree>
    <p:extLst>
      <p:ext uri="{BB962C8B-B14F-4D97-AF65-F5344CB8AC3E}">
        <p14:creationId xmlns:p14="http://schemas.microsoft.com/office/powerpoint/2010/main" val="19971959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çılar">
  <a:themeElements>
    <a:clrScheme name="Açılar">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çılar">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çıla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88</TotalTime>
  <Words>707</Words>
  <Application>Microsoft Office PowerPoint</Application>
  <PresentationFormat>Ekran Gösterisi (4:3)</PresentationFormat>
  <Paragraphs>94</Paragraphs>
  <Slides>22</Slides>
  <Notes>1</Notes>
  <HiddenSlides>0</HiddenSlides>
  <MMClips>0</MMClips>
  <ScaleCrop>false</ScaleCrop>
  <HeadingPairs>
    <vt:vector size="4" baseType="variant">
      <vt:variant>
        <vt:lpstr>Tema</vt:lpstr>
      </vt:variant>
      <vt:variant>
        <vt:i4>1</vt:i4>
      </vt:variant>
      <vt:variant>
        <vt:lpstr>Slayt Başlıkları</vt:lpstr>
      </vt:variant>
      <vt:variant>
        <vt:i4>22</vt:i4>
      </vt:variant>
    </vt:vector>
  </HeadingPairs>
  <TitlesOfParts>
    <vt:vector size="23" baseType="lpstr">
      <vt:lpstr>Açılar</vt:lpstr>
      <vt:lpstr>ALGORİTMİK MATEMATİK     YUNUS EMRE ORTAOKULU</vt:lpstr>
      <vt:lpstr>YUNUS EMRE ORtAOKULU</vt:lpstr>
      <vt:lpstr>PROJEMİZİN AMACI</vt:lpstr>
      <vt:lpstr>PROJEMİZİN HEDEFLERİ</vt:lpstr>
      <vt:lpstr>PROJEMİZİN ÇALIŞMA SÜRECİ</vt:lpstr>
      <vt:lpstr>PROJEMİZİN BEKLENEN SONUÇLARI</vt:lpstr>
      <vt:lpstr>PROJEMİZİN LOGOSU</vt:lpstr>
      <vt:lpstr>Algorİtma SUNULARI</vt:lpstr>
      <vt:lpstr>ÖĞRETMEN TANITIM VİDEOSU</vt:lpstr>
      <vt:lpstr>TWİNSPACE DENEYİMİ</vt:lpstr>
      <vt:lpstr>OKUL WEB SİTESİ</vt:lpstr>
      <vt:lpstr> PROJE LOGOLARI</vt:lpstr>
      <vt:lpstr>BİLGİSAYAR MATEMATİK SORUSU</vt:lpstr>
      <vt:lpstr>AFİŞ ÇALIŞMALARI</vt:lpstr>
      <vt:lpstr>LABİRENTTE KAYBOLDUM ETKİNLİĞİ</vt:lpstr>
      <vt:lpstr>KazanIm odasI ETKİNLİĞİ</vt:lpstr>
      <vt:lpstr>KAZANIM ODASI VİDEOLARI</vt:lpstr>
      <vt:lpstr>BağImsIz soru çözümü</vt:lpstr>
      <vt:lpstr>BAĞIMSIZ SORU ALGORİTMA AKIŞLARI</vt:lpstr>
      <vt:lpstr>PROJE SONU</vt:lpstr>
      <vt:lpstr>YAYGINLAŞTIRMA</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ALGORİTMİK MATEMATİK  YUNUS EMRE ORTAOKULU</dc:title>
  <dc:creator>ögretmen</dc:creator>
  <cp:lastModifiedBy>Goray</cp:lastModifiedBy>
  <cp:revision>32</cp:revision>
  <dcterms:created xsi:type="dcterms:W3CDTF">2021-01-20T07:50:09Z</dcterms:created>
  <dcterms:modified xsi:type="dcterms:W3CDTF">2021-01-21T09:53:26Z</dcterms:modified>
</cp:coreProperties>
</file>